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88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FF1A"/>
    <a:srgbClr val="D2DEEF"/>
    <a:srgbClr val="B4C7E7"/>
    <a:srgbClr val="0000FF"/>
    <a:srgbClr val="CCFFCC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80" autoAdjust="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88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74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9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14919" y="1873650"/>
            <a:ext cx="2124994" cy="2929937"/>
            <a:chOff x="8914919" y="2804188"/>
            <a:chExt cx="1408280" cy="1999399"/>
          </a:xfrm>
        </p:grpSpPr>
        <p:sp>
          <p:nvSpPr>
            <p:cNvPr id="12" name="Diagonal Stripe 11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22FF1A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22FF1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22FF1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777" y="618941"/>
            <a:ext cx="10442712" cy="1278529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latin typeface="+mn-lt"/>
              </a:rPr>
              <a:t>Perfect form</a:t>
            </a:r>
            <a:r>
              <a:rPr lang="en-GB" sz="7200" b="1" dirty="0"/>
              <a:t> </a:t>
            </a:r>
            <a:r>
              <a:rPr lang="en-GB" sz="5400" b="1" dirty="0">
                <a:latin typeface="+mn-lt"/>
              </a:rPr>
              <a:t>of </a:t>
            </a:r>
            <a:r>
              <a:rPr lang="en-GB" sz="5400" b="1" dirty="0">
                <a:solidFill>
                  <a:srgbClr val="0000FF"/>
                </a:solidFill>
                <a:latin typeface="+mn-lt"/>
              </a:rPr>
              <a:t>verbs</a:t>
            </a:r>
            <a:r>
              <a:rPr lang="en-GB" sz="5400" b="1" dirty="0">
                <a:latin typeface="+mn-lt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75777" y="2535071"/>
            <a:ext cx="7047250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She </a:t>
            </a:r>
            <a:r>
              <a:rPr lang="en-GB" sz="2800" i="1" dirty="0">
                <a:solidFill>
                  <a:srgbClr val="FF0000"/>
                </a:solidFill>
                <a:latin typeface="Calibri Ligh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Calibri Light"/>
              </a:rPr>
              <a:t> won 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all of her fights in this competition.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777" y="3408409"/>
            <a:ext cx="4233147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achieved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a top score.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77" y="4348560"/>
            <a:ext cx="3518912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tried</a:t>
            </a:r>
            <a:r>
              <a:rPr lang="en-GB" sz="2800" i="1" dirty="0">
                <a:solidFill>
                  <a:prstClr val="black"/>
                </a:solidFill>
                <a:latin typeface="Calibri Light"/>
                <a:ea typeface="Cambria" panose="02040503050406030204" pitchFamily="18" charset="0"/>
                <a:cs typeface="Times New Roman" panose="02020603050405020304" pitchFamily="18" charset="0"/>
              </a:rPr>
              <a:t> our best.</a:t>
            </a:r>
            <a:endParaRPr lang="en-GB" sz="2800" i="1" dirty="0">
              <a:solidFill>
                <a:prstClr val="black"/>
              </a:solidFill>
              <a:latin typeface="Calibri Ligh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79177F4-B4BF-4940-BB44-796D9C641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2169" y="4278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200" y="251496"/>
            <a:ext cx="84388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perfect form of the past tense suggests that 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past action is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present.</a:t>
            </a:r>
            <a:endParaRPr lang="en-GB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585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6906"/>
              </p:ext>
            </p:extLst>
          </p:nvPr>
        </p:nvGraphicFramePr>
        <p:xfrm>
          <a:off x="898785" y="2758722"/>
          <a:ext cx="7968681" cy="3023702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587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2436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5324" y="3085082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174" y="5066682"/>
            <a:ext cx="362982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 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589" y="3983523"/>
            <a:ext cx="2795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0515" y="3128261"/>
            <a:ext cx="4004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punctured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0515" y="5066682"/>
            <a:ext cx="4286250" cy="702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a horrible day.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1356" y="4052820"/>
            <a:ext cx="35685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injured</a:t>
            </a: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my knee.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4499" y="1505774"/>
            <a:ext cx="3960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still affecting the present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 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68235" y="2242998"/>
            <a:ext cx="2219030" cy="995632"/>
          </a:xfrm>
          <a:prstGeom prst="wedgeRoundRectCallout">
            <a:avLst>
              <a:gd name="adj1" fmla="val -73245"/>
              <a:gd name="adj2" fmla="val 821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Ali punctured the ball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is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flat.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265376" y="3726555"/>
            <a:ext cx="2219030" cy="995632"/>
          </a:xfrm>
          <a:prstGeom prst="wedgeRoundRectCallout">
            <a:avLst>
              <a:gd name="adj1" fmla="val -83373"/>
              <a:gd name="adj2" fmla="val 288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injured my knee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it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hurts!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241841" y="5080232"/>
            <a:ext cx="2468895" cy="1135119"/>
          </a:xfrm>
          <a:prstGeom prst="wedgeRoundRectCallout">
            <a:avLst>
              <a:gd name="adj1" fmla="val -60781"/>
              <a:gd name="adj2" fmla="val -786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had a horrible day </a:t>
            </a:r>
            <a:r>
              <a:rPr lang="en-GB" sz="2000" i="1" dirty="0">
                <a:solidFill>
                  <a:schemeClr val="tx1"/>
                </a:solidFill>
              </a:rPr>
              <a:t>in the past </a:t>
            </a:r>
            <a:r>
              <a:rPr lang="en-GB" sz="2000" dirty="0">
                <a:solidFill>
                  <a:schemeClr val="tx1"/>
                </a:solidFill>
              </a:rPr>
              <a:t>and we are </a:t>
            </a:r>
            <a:r>
              <a:rPr lang="en-GB" sz="2000" i="1" dirty="0">
                <a:solidFill>
                  <a:schemeClr val="tx1"/>
                </a:solidFill>
              </a:rPr>
              <a:t>still</a:t>
            </a:r>
            <a:r>
              <a:rPr lang="en-GB" sz="2000" dirty="0">
                <a:solidFill>
                  <a:schemeClr val="tx1"/>
                </a:solidFill>
              </a:rPr>
              <a:t> in it!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0174" y="553293"/>
            <a:ext cx="1508872" cy="2288620"/>
            <a:chOff x="8914919" y="2804188"/>
            <a:chExt cx="1408280" cy="1999399"/>
          </a:xfrm>
          <a:solidFill>
            <a:srgbClr val="000090"/>
          </a:solidFill>
        </p:grpSpPr>
        <p:sp>
          <p:nvSpPr>
            <p:cNvPr id="19" name="Diagonal Stripe 18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gonal Stripe 22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184" y="80534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Perfect Form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MS Mincho"/>
                <a:cs typeface="Times New Roman" panose="02020603050405020304" pitchFamily="18" charset="0"/>
              </a:rPr>
              <a:t>The perfect form is created using the verb ‘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have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/</a:t>
            </a:r>
            <a:r>
              <a:rPr lang="en-GB" sz="2400" dirty="0">
                <a:solidFill>
                  <a:srgbClr val="FF0000"/>
                </a:solidFill>
                <a:ea typeface="MS Mincho"/>
                <a:cs typeface="Times New Roman" panose="02020603050405020304" pitchFamily="18" charset="0"/>
              </a:rPr>
              <a:t>has</a:t>
            </a:r>
            <a:r>
              <a:rPr lang="en-GB" sz="2400" dirty="0">
                <a:ea typeface="MS Mincho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7832" y="1919462"/>
            <a:ext cx="635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Basanti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collected </a:t>
            </a:r>
            <a:r>
              <a:rPr lang="en-GB" sz="2400" i="1" dirty="0">
                <a:latin typeface="+mj-lt"/>
              </a:rPr>
              <a:t>four trophies.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skated </a:t>
            </a:r>
            <a:r>
              <a:rPr lang="en-GB" sz="2400" i="1" dirty="0">
                <a:latin typeface="+mj-lt"/>
              </a:rPr>
              <a:t>here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for years.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picked </a:t>
            </a:r>
            <a:r>
              <a:rPr lang="en-GB" sz="2400" i="1" dirty="0">
                <a:latin typeface="+mj-lt"/>
              </a:rPr>
              <a:t>our teams already.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Asha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taken </a:t>
            </a:r>
            <a:r>
              <a:rPr lang="en-GB" sz="2400" i="1" dirty="0">
                <a:latin typeface="+mj-lt"/>
              </a:rPr>
              <a:t>the last drink.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forgotten </a:t>
            </a:r>
            <a:r>
              <a:rPr lang="en-GB" sz="2400" i="1" dirty="0">
                <a:latin typeface="+mj-lt"/>
              </a:rPr>
              <a:t>my kit.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Tom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swum</a:t>
            </a:r>
            <a:r>
              <a:rPr lang="en-GB" sz="2400" i="1" dirty="0">
                <a:latin typeface="+mj-lt"/>
              </a:rPr>
              <a:t> in three competitions.</a:t>
            </a:r>
          </a:p>
          <a:p>
            <a:pPr algn="ctr">
              <a:lnSpc>
                <a:spcPct val="150000"/>
              </a:lnSpc>
            </a:pPr>
            <a:endParaRPr lang="en-GB" sz="24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232246" y="2175446"/>
            <a:ext cx="2124994" cy="2929937"/>
            <a:chOff x="8914919" y="2804188"/>
            <a:chExt cx="1408280" cy="1999399"/>
          </a:xfrm>
        </p:grpSpPr>
        <p:sp>
          <p:nvSpPr>
            <p:cNvPr id="8" name="Diagonal Stripe 7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solidFill>
              <a:srgbClr val="FF33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agonal Stripe 10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solidFill>
              <a:srgbClr val="FF33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ln w="76200" cmpd="sng">
              <a:solidFill>
                <a:srgbClr val="FF33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E7C23A-DA2F-CE48-80AA-446E0FB34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4181" y="5105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44" y="373344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Change these sentences into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simple past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76212"/>
              </p:ext>
            </p:extLst>
          </p:nvPr>
        </p:nvGraphicFramePr>
        <p:xfrm>
          <a:off x="937135" y="3946228"/>
          <a:ext cx="10368175" cy="2147964"/>
        </p:xfrm>
        <a:graphic>
          <a:graphicData uri="http://schemas.openxmlformats.org/drawingml/2006/table">
            <a:tbl>
              <a:tblPr firstRow="1" firstCol="1" bandRow="1"/>
              <a:tblGrid>
                <a:gridCol w="5183478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5184697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41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72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25513" y="1609200"/>
            <a:ext cx="3503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and then the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perfect form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243" y="2161066"/>
            <a:ext cx="358744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 err="1">
                <a:latin typeface="+mj-lt"/>
                <a:ea typeface="MS Mincho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 balances carefully 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3910" y="4319092"/>
            <a:ext cx="37003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 err="1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7278" y="4319092"/>
            <a:ext cx="42673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 err="1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Basanti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balanced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carefully.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3884" y="2827363"/>
            <a:ext cx="25470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Ali catches the ball.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5326" y="4837765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6235" y="4844667"/>
            <a:ext cx="51693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Ali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caught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the ball.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6733" y="2281477"/>
            <a:ext cx="236635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  <a:ea typeface="MS Mincho"/>
                <a:cs typeface="Times New Roman" panose="02020603050405020304" pitchFamily="18" charset="0"/>
              </a:rPr>
              <a:t>We ride our bikes.</a:t>
            </a:r>
            <a:endParaRPr lang="en-GB" sz="2400" i="1" dirty="0">
              <a:effectLst/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0144" y="5367352"/>
            <a:ext cx="43878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rode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3912" y="5430620"/>
            <a:ext cx="51693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</a:t>
            </a:r>
            <a:r>
              <a:rPr lang="en-GB" sz="2400" i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ridden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our bikes.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598" y="681120"/>
            <a:ext cx="209708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Perfect Form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has</a:t>
            </a:r>
            <a:r>
              <a:rPr lang="en-GB" dirty="0"/>
              <a:t>/</a:t>
            </a:r>
            <a:r>
              <a:rPr lang="en-GB" dirty="0">
                <a:solidFill>
                  <a:srgbClr val="FF0000"/>
                </a:solidFill>
              </a:rPr>
              <a:t>have</a:t>
            </a:r>
            <a:r>
              <a:rPr lang="en-GB" dirty="0"/>
              <a:t> + </a:t>
            </a:r>
            <a:r>
              <a:rPr lang="en-GB" dirty="0">
                <a:solidFill>
                  <a:srgbClr val="0000FF"/>
                </a:solidFill>
              </a:rPr>
              <a:t>verb-</a:t>
            </a:r>
            <a:r>
              <a:rPr lang="en-GB" i="1" dirty="0" err="1">
                <a:solidFill>
                  <a:srgbClr val="0000FF"/>
                </a:solidFill>
              </a:rPr>
              <a:t>ed</a:t>
            </a:r>
            <a:endParaRPr lang="en-GB" i="1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4285" y="855089"/>
            <a:ext cx="1850163" cy="2929936"/>
            <a:chOff x="8975884" y="867663"/>
            <a:chExt cx="1850163" cy="2929936"/>
          </a:xfrm>
        </p:grpSpPr>
        <p:sp>
          <p:nvSpPr>
            <p:cNvPr id="17" name="Diagonal Stripe 16"/>
            <p:cNvSpPr/>
            <p:nvPr/>
          </p:nvSpPr>
          <p:spPr>
            <a:xfrm rot="10800000">
              <a:off x="9096605" y="2454387"/>
              <a:ext cx="1060215" cy="352319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9782522" y="1844309"/>
              <a:ext cx="1043525" cy="119777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94602">
              <a:off x="10067120" y="867663"/>
              <a:ext cx="607142" cy="1124063"/>
            </a:xfrm>
            <a:prstGeom prst="ellipse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gonal Stripe 27"/>
            <p:cNvSpPr/>
            <p:nvPr/>
          </p:nvSpPr>
          <p:spPr>
            <a:xfrm rot="13233127">
              <a:off x="8975884" y="1807853"/>
              <a:ext cx="1385041" cy="442254"/>
            </a:xfrm>
            <a:prstGeom prst="diagStrip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9839442" y="3042083"/>
              <a:ext cx="351004" cy="700237"/>
            </a:xfrm>
            <a:prstGeom prst="line">
              <a:avLst/>
            </a:prstGeom>
            <a:ln w="762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477339" y="3007426"/>
              <a:ext cx="234880" cy="790173"/>
            </a:xfrm>
            <a:prstGeom prst="line">
              <a:avLst/>
            </a:prstGeom>
            <a:ln w="76200" cmpd="sng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1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18" grpId="0"/>
      <p:bldP spid="19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9391" y="1108084"/>
            <a:ext cx="542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558981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Turn these verbs into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perfect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form.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94980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4699" y="3612279"/>
            <a:ext cx="412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 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really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3" name="Diagonal Stripe 22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234494-E4A3-6C49-ACFF-08FD1E6FA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2149" y="887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61196"/>
              </p:ext>
            </p:extLst>
          </p:nvPr>
        </p:nvGraphicFramePr>
        <p:xfrm>
          <a:off x="2124765" y="2356203"/>
          <a:ext cx="8128000" cy="311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688841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608995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past</a:t>
                      </a:r>
                      <a:endParaRPr lang="en-GB" sz="2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8202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4995" y="3612279"/>
            <a:ext cx="407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800" i="1" dirty="0">
                <a:latin typeface="+mj-lt"/>
              </a:rPr>
              <a:t> cross with 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8748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353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765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really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4168" y="361227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latin typeface="+mj-lt"/>
              </a:rPr>
              <a:t>Basanti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been</a:t>
            </a:r>
            <a:r>
              <a:rPr lang="en-GB" sz="2800" i="1" dirty="0">
                <a:latin typeface="+mj-lt"/>
              </a:rPr>
              <a:t> cross.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1773" y="406976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teacher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shouted</a:t>
            </a:r>
            <a:r>
              <a:rPr lang="en-GB" sz="2800" i="1" dirty="0">
                <a:latin typeface="+mj-lt"/>
              </a:rPr>
              <a:t>. </a:t>
            </a:r>
            <a:endParaRPr lang="en-GB" sz="4000" i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9378" y="4562583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latin typeface="+mj-lt"/>
              </a:rPr>
              <a:t>I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have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sulked</a:t>
            </a:r>
            <a:r>
              <a:rPr lang="en-GB" sz="2800" i="1" dirty="0">
                <a:solidFill>
                  <a:schemeClr val="dk1"/>
                </a:solidFill>
                <a:latin typeface="+mj-lt"/>
              </a:rPr>
              <a:t> all evening.</a:t>
            </a:r>
            <a:endParaRPr lang="en-GB" sz="2800" i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790" y="315478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My day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+mj-lt"/>
              </a:rPr>
              <a:t>really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sucked</a:t>
            </a:r>
            <a:r>
              <a:rPr lang="en-GB" sz="2800" i="1" dirty="0">
                <a:latin typeface="+mj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1117" y="1145808"/>
            <a:ext cx="86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Perfect form of past tense </a:t>
            </a:r>
            <a:endParaRPr lang="en-GB" sz="48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31063" y="792214"/>
            <a:ext cx="1672333" cy="2099998"/>
            <a:chOff x="8914919" y="2804188"/>
            <a:chExt cx="1408280" cy="1999399"/>
          </a:xfrm>
          <a:solidFill>
            <a:schemeClr val="accent4">
              <a:lumMod val="75000"/>
            </a:schemeClr>
          </a:solidFill>
        </p:grpSpPr>
        <p:sp>
          <p:nvSpPr>
            <p:cNvPr id="21" name="Diagonal Stripe 20"/>
            <p:cNvSpPr/>
            <p:nvPr/>
          </p:nvSpPr>
          <p:spPr>
            <a:xfrm>
              <a:off x="9293650" y="3646702"/>
              <a:ext cx="702628" cy="240424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914919" y="3470654"/>
              <a:ext cx="691566" cy="817364"/>
            </a:xfrm>
            <a:prstGeom prst="triangl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294602">
              <a:off x="9103528" y="2804188"/>
              <a:ext cx="402366" cy="767065"/>
            </a:xfrm>
            <a:prstGeom prst="ellipse">
              <a:avLst/>
            </a:prstGeom>
            <a:grp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iagonal Stripe 23"/>
            <p:cNvSpPr/>
            <p:nvPr/>
          </p:nvSpPr>
          <p:spPr>
            <a:xfrm>
              <a:off x="9405302" y="3797600"/>
              <a:ext cx="917897" cy="301796"/>
            </a:xfrm>
            <a:prstGeom prst="diagStrip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952640" y="4288018"/>
              <a:ext cx="232618" cy="477844"/>
            </a:xfrm>
            <a:prstGeom prst="line">
              <a:avLst/>
            </a:prstGeom>
            <a:grpFill/>
            <a:ln w="76200" cmpd="sng">
              <a:solidFill>
                <a:srgbClr val="BF9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75381" y="4264370"/>
              <a:ext cx="155660" cy="539217"/>
            </a:xfrm>
            <a:prstGeom prst="line">
              <a:avLst/>
            </a:prstGeom>
            <a:grpFill/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7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328</Words>
  <Application>Microsoft Macintosh PowerPoint</Application>
  <PresentationFormat>Widescreen</PresentationFormat>
  <Paragraphs>70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Perfect form of verbs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196</cp:revision>
  <cp:lastPrinted>2019-02-20T14:33:39Z</cp:lastPrinted>
  <dcterms:created xsi:type="dcterms:W3CDTF">2013-08-23T07:43:20Z</dcterms:created>
  <dcterms:modified xsi:type="dcterms:W3CDTF">2020-03-30T13:35:41Z</dcterms:modified>
</cp:coreProperties>
</file>