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57" r:id="rId5"/>
    <p:sldId id="273" r:id="rId6"/>
    <p:sldId id="260" r:id="rId7"/>
    <p:sldId id="261" r:id="rId8"/>
    <p:sldId id="262" r:id="rId9"/>
    <p:sldId id="274" r:id="rId10"/>
    <p:sldId id="265" r:id="rId11"/>
    <p:sldId id="267" r:id="rId12"/>
    <p:sldId id="275" r:id="rId13"/>
    <p:sldId id="278" r:id="rId14"/>
    <p:sldId id="277" r:id="rId15"/>
    <p:sldId id="279" r:id="rId16"/>
    <p:sldId id="268" r:id="rId17"/>
    <p:sldId id="270" r:id="rId18"/>
    <p:sldId id="276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394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8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9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37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89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05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0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7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3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4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89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0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14F2-3E23-4001-9FF0-80E9C736FD9D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EA80-B587-46B2-8D76-FE2C36A91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3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n-GB" b="1" dirty="0" smtClean="0"/>
              <a:t>Active 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5760640" cy="4752528"/>
          </a:xfrm>
        </p:spPr>
        <p:txBody>
          <a:bodyPr/>
          <a:lstStyle/>
          <a:p>
            <a:r>
              <a:rPr lang="en-GB" sz="4800" b="1" dirty="0" smtClean="0"/>
              <a:t>and </a:t>
            </a:r>
            <a:r>
              <a:rPr lang="en-GB" sz="4800" b="1" dirty="0" smtClean="0">
                <a:solidFill>
                  <a:srgbClr val="00B050"/>
                </a:solidFill>
              </a:rPr>
              <a:t>passive verbs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6372200" y="1844824"/>
            <a:ext cx="2592288" cy="1800200"/>
          </a:xfrm>
          <a:prstGeom prst="wedgeEllipseCallout">
            <a:avLst>
              <a:gd name="adj1" fmla="val -84231"/>
              <a:gd name="adj2" fmla="val 892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725344" y="2116013"/>
            <a:ext cx="1663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What was said just now?</a:t>
            </a:r>
            <a:endParaRPr lang="en-GB" sz="28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270" b="7270"/>
          <a:stretch/>
        </p:blipFill>
        <p:spPr>
          <a:xfrm>
            <a:off x="2566331" y="3501007"/>
            <a:ext cx="2725749" cy="259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Berlin Sans FB Demi" panose="020E0802020502020306" pitchFamily="34" charset="0"/>
              </a:rPr>
              <a:t>Grammar nerds’ corner </a:t>
            </a:r>
            <a:endParaRPr lang="en-GB" dirty="0">
              <a:solidFill>
                <a:schemeClr val="accent3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/>
            <a:r>
              <a:rPr lang="en-GB" dirty="0" smtClean="0"/>
              <a:t>Passive verbs can be in any tense: past, present, future and so on. </a:t>
            </a:r>
          </a:p>
          <a:p>
            <a:pPr lvl="0"/>
            <a:r>
              <a:rPr lang="en-GB" dirty="0" smtClean="0"/>
              <a:t>That’s why it is not called the passive “tense” but the </a:t>
            </a:r>
            <a:r>
              <a:rPr lang="en-GB" sz="3600" b="1" dirty="0" smtClean="0">
                <a:solidFill>
                  <a:srgbClr val="7030A0"/>
                </a:solidFill>
              </a:rPr>
              <a:t>passive voice </a:t>
            </a:r>
            <a:r>
              <a:rPr lang="en-GB" dirty="0" smtClean="0">
                <a:solidFill>
                  <a:srgbClr val="7030A0"/>
                </a:solidFill>
              </a:rPr>
              <a:t>of the verb. </a:t>
            </a:r>
          </a:p>
          <a:p>
            <a:pPr lvl="0"/>
            <a:r>
              <a:rPr lang="en-GB" i="1" dirty="0" smtClean="0"/>
              <a:t>Examples: </a:t>
            </a:r>
            <a:r>
              <a:rPr lang="en-GB" b="1" dirty="0" smtClean="0"/>
              <a:t>It amuses me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present tense, </a:t>
            </a:r>
            <a:r>
              <a:rPr lang="en-GB" dirty="0" smtClean="0"/>
              <a:t>active voice.  </a:t>
            </a:r>
          </a:p>
          <a:p>
            <a:pPr lvl="0"/>
            <a:r>
              <a:rPr lang="en-GB" b="1" dirty="0" smtClean="0">
                <a:solidFill>
                  <a:srgbClr val="7030A0"/>
                </a:solidFill>
              </a:rPr>
              <a:t>I am amused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present tense, </a:t>
            </a:r>
            <a:r>
              <a:rPr lang="en-GB" dirty="0" smtClean="0">
                <a:solidFill>
                  <a:srgbClr val="7030A0"/>
                </a:solidFill>
              </a:rPr>
              <a:t>passive voice. </a:t>
            </a:r>
          </a:p>
          <a:p>
            <a:pPr lvl="0"/>
            <a:r>
              <a:rPr lang="en-GB" b="1" dirty="0" smtClean="0">
                <a:solidFill>
                  <a:srgbClr val="7030A0"/>
                </a:solidFill>
              </a:rPr>
              <a:t>I was amused </a:t>
            </a:r>
            <a:r>
              <a:rPr lang="en-GB" dirty="0" smtClean="0"/>
              <a:t>– past tense, </a:t>
            </a:r>
            <a:r>
              <a:rPr lang="en-GB" dirty="0" smtClean="0">
                <a:solidFill>
                  <a:srgbClr val="7030A0"/>
                </a:solidFill>
              </a:rPr>
              <a:t>passive voice. 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656184"/>
          </a:xfrm>
        </p:spPr>
        <p:txBody>
          <a:bodyPr>
            <a:normAutofit/>
          </a:bodyPr>
          <a:lstStyle/>
          <a:p>
            <a:r>
              <a:rPr lang="en-GB" dirty="0" smtClean="0"/>
              <a:t>Identify the tense and voice of the verbs in these sentences: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</a:rPr>
              <a:t>I missed the bus yesterday. </a:t>
            </a:r>
          </a:p>
          <a:p>
            <a:pPr marL="0" indent="0">
              <a:buNone/>
            </a:pPr>
            <a:r>
              <a:rPr lang="en-GB" sz="3600" b="1" dirty="0" smtClean="0"/>
              <a:t>John will be asked to leave.  </a:t>
            </a:r>
          </a:p>
          <a:p>
            <a:pPr marL="0" indent="0">
              <a:buNone/>
            </a:pP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</a:rPr>
              <a:t>My hamster eats too much. </a:t>
            </a:r>
          </a:p>
          <a:p>
            <a:pPr marL="0" indent="0">
              <a:buNone/>
            </a:pPr>
            <a:r>
              <a:rPr lang="en-GB" sz="3600" b="1" dirty="0" smtClean="0">
                <a:solidFill>
                  <a:srgbClr val="39471D"/>
                </a:solidFill>
              </a:rPr>
              <a:t>My hamster was eaten by the cat. </a:t>
            </a:r>
          </a:p>
          <a:p>
            <a:pPr marL="0" indent="0">
              <a:buNone/>
            </a:pPr>
            <a:r>
              <a:rPr lang="en-GB" sz="3600" b="1" dirty="0">
                <a:solidFill>
                  <a:srgbClr val="002060"/>
                </a:solidFill>
              </a:rPr>
              <a:t>My ears were assailed by a howling noise.  </a:t>
            </a:r>
          </a:p>
          <a:p>
            <a:pPr marL="0" indent="0">
              <a:buNone/>
            </a:pPr>
            <a:r>
              <a:rPr lang="en-GB" sz="3600" b="1" dirty="0"/>
              <a:t>The dog was howling. </a:t>
            </a:r>
            <a:endParaRPr lang="en-GB" sz="3600" b="1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0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 create your own sentence using: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Present tense, active voice 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Past tense, passive voice </a:t>
            </a:r>
          </a:p>
          <a:p>
            <a:r>
              <a:rPr lang="en-GB" b="1" dirty="0" smtClean="0"/>
              <a:t>Past tense, active voice </a:t>
            </a:r>
          </a:p>
          <a:p>
            <a:r>
              <a:rPr lang="en-GB" b="1" dirty="0" smtClean="0"/>
              <a:t>Future tense, active voice </a:t>
            </a:r>
          </a:p>
          <a:p>
            <a:r>
              <a:rPr lang="en-GB" b="1" dirty="0">
                <a:solidFill>
                  <a:srgbClr val="7030A0"/>
                </a:solidFill>
              </a:rPr>
              <a:t>Present tense, passive voice </a:t>
            </a:r>
          </a:p>
          <a:p>
            <a:r>
              <a:rPr lang="en-GB" b="1" dirty="0">
                <a:solidFill>
                  <a:srgbClr val="7030A0"/>
                </a:solidFill>
              </a:rPr>
              <a:t>Future tense, passive voice </a:t>
            </a:r>
          </a:p>
        </p:txBody>
      </p:sp>
    </p:spTree>
    <p:extLst>
      <p:ext uri="{BB962C8B-B14F-4D97-AF65-F5344CB8AC3E}">
        <p14:creationId xmlns:p14="http://schemas.microsoft.com/office/powerpoint/2010/main" val="20573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Sentences with two objects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Find the </a:t>
            </a:r>
            <a:r>
              <a:rPr lang="en-GB" b="1" dirty="0" smtClean="0">
                <a:solidFill>
                  <a:srgbClr val="C00000"/>
                </a:solidFill>
              </a:rPr>
              <a:t>subject</a:t>
            </a:r>
            <a:r>
              <a:rPr lang="en-GB" b="1" dirty="0" smtClean="0"/>
              <a:t>,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verb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object</a:t>
            </a:r>
            <a:r>
              <a:rPr lang="en-GB" b="1" dirty="0" smtClean="0"/>
              <a:t> </a:t>
            </a:r>
            <a:r>
              <a:rPr lang="en-GB" dirty="0" smtClean="0"/>
              <a:t>of this sentence: </a:t>
            </a:r>
          </a:p>
          <a:p>
            <a:pPr marL="0" indent="0">
              <a:buNone/>
            </a:pPr>
            <a:r>
              <a:rPr lang="en-GB" dirty="0" smtClean="0"/>
              <a:t>My </a:t>
            </a:r>
            <a:r>
              <a:rPr lang="en-GB" dirty="0"/>
              <a:t>granny gave me a new game for my birthday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</a:rPr>
              <a:t>My granny 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gave</a:t>
            </a:r>
            <a:r>
              <a:rPr lang="en-GB" dirty="0"/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me a new game </a:t>
            </a:r>
            <a:r>
              <a:rPr lang="en-GB" dirty="0"/>
              <a:t>for my birthday.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is the object: “me” or “a new game”?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do we make this sentence passive? </a:t>
            </a:r>
          </a:p>
        </p:txBody>
      </p:sp>
    </p:spTree>
    <p:extLst>
      <p:ext uri="{BB962C8B-B14F-4D97-AF65-F5344CB8AC3E}">
        <p14:creationId xmlns:p14="http://schemas.microsoft.com/office/powerpoint/2010/main" val="401837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Sentences with two objects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</a:rPr>
              <a:t>My granny 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gave</a:t>
            </a:r>
            <a:r>
              <a:rPr lang="en-GB" dirty="0"/>
              <a:t>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me a new game </a:t>
            </a:r>
            <a:r>
              <a:rPr lang="en-GB" dirty="0"/>
              <a:t>for my birthday.</a:t>
            </a:r>
          </a:p>
          <a:p>
            <a:pPr marL="0" indent="0">
              <a:buNone/>
            </a:pPr>
            <a:r>
              <a:rPr lang="en-GB" dirty="0" smtClean="0"/>
              <a:t>How do we make this sentence passive? </a:t>
            </a:r>
          </a:p>
          <a:p>
            <a:pPr marL="0" indent="0">
              <a:buNone/>
            </a:pPr>
            <a:r>
              <a:rPr lang="en-GB" dirty="0" smtClean="0"/>
              <a:t>There are two ways because there are </a:t>
            </a:r>
            <a:r>
              <a:rPr lang="en-GB" b="1" dirty="0" smtClean="0"/>
              <a:t>two</a:t>
            </a:r>
            <a:r>
              <a:rPr lang="en-GB" dirty="0" smtClean="0"/>
              <a:t> objects. </a:t>
            </a:r>
          </a:p>
          <a:p>
            <a:pPr marL="0" indent="0">
              <a:buNone/>
            </a:pPr>
            <a:r>
              <a:rPr lang="en-GB" dirty="0" smtClean="0"/>
              <a:t>“A new game” is called the </a:t>
            </a:r>
            <a:r>
              <a:rPr lang="en-GB" b="1" dirty="0" smtClean="0">
                <a:solidFill>
                  <a:srgbClr val="7030A0"/>
                </a:solidFill>
              </a:rPr>
              <a:t>direct object</a:t>
            </a:r>
            <a:r>
              <a:rPr lang="en-GB" b="1" dirty="0" smtClean="0"/>
              <a:t> </a:t>
            </a:r>
            <a:r>
              <a:rPr lang="en-GB" dirty="0" smtClean="0"/>
              <a:t>– it’s the thing that was given. </a:t>
            </a:r>
          </a:p>
          <a:p>
            <a:pPr marL="0" indent="0">
              <a:buNone/>
            </a:pPr>
            <a:r>
              <a:rPr lang="en-GB" dirty="0" smtClean="0"/>
              <a:t>“Me” is called the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indirect object </a:t>
            </a:r>
            <a:r>
              <a:rPr lang="en-GB" dirty="0" smtClean="0"/>
              <a:t>– you are the person it was given to.</a:t>
            </a:r>
          </a:p>
          <a:p>
            <a:pPr marL="0" indent="0">
              <a:buNone/>
            </a:pPr>
            <a:r>
              <a:rPr lang="en-GB" dirty="0" smtClean="0"/>
              <a:t>So we can say: </a:t>
            </a:r>
          </a:p>
        </p:txBody>
      </p:sp>
    </p:spTree>
    <p:extLst>
      <p:ext uri="{BB962C8B-B14F-4D97-AF65-F5344CB8AC3E}">
        <p14:creationId xmlns:p14="http://schemas.microsoft.com/office/powerpoint/2010/main" val="419350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Sentences with two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A new game </a:t>
            </a:r>
            <a:r>
              <a:rPr lang="en-GB" dirty="0" smtClean="0"/>
              <a:t>was given to me by my granny.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Or: </a:t>
            </a:r>
            <a:r>
              <a:rPr lang="en-GB" b="1" dirty="0" smtClean="0">
                <a:solidFill>
                  <a:srgbClr val="C00000"/>
                </a:solidFill>
              </a:rPr>
              <a:t>I</a:t>
            </a:r>
            <a:r>
              <a:rPr lang="en-GB" dirty="0" smtClean="0"/>
              <a:t> was given a new game by my granny. 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Which one do you think sounds better? </a:t>
            </a:r>
          </a:p>
          <a:p>
            <a:pPr marL="0" indent="0">
              <a:buNone/>
            </a:pPr>
            <a:r>
              <a:rPr lang="en-GB" dirty="0" smtClean="0"/>
              <a:t>Now turn these into passive verb sentences: </a:t>
            </a:r>
          </a:p>
          <a:p>
            <a:pPr marL="0" indent="0">
              <a:buNone/>
            </a:pPr>
            <a:r>
              <a:rPr lang="en-GB" dirty="0" smtClean="0"/>
              <a:t>The head teacher awarded Abbie a prize. </a:t>
            </a:r>
          </a:p>
          <a:p>
            <a:pPr marL="0" indent="0">
              <a:buNone/>
            </a:pPr>
            <a:r>
              <a:rPr lang="en-GB" dirty="0" smtClean="0"/>
              <a:t>Adult birds bring food to their chicks. </a:t>
            </a:r>
            <a:r>
              <a:rPr lang="en-GB" sz="2400" dirty="0" smtClean="0">
                <a:solidFill>
                  <a:srgbClr val="C00000"/>
                </a:solidFill>
              </a:rPr>
              <a:t>(Careful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with this one! You may need to change things a little to make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it sound good.) </a:t>
            </a:r>
          </a:p>
        </p:txBody>
      </p:sp>
    </p:spTree>
    <p:extLst>
      <p:ext uri="{BB962C8B-B14F-4D97-AF65-F5344CB8AC3E}">
        <p14:creationId xmlns:p14="http://schemas.microsoft.com/office/powerpoint/2010/main" val="75742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Style tips: (1) Don’t overdo it!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cs typeface="Times New Roman" panose="02020603050405020304" pitchFamily="18" charset="0"/>
              </a:rPr>
              <a:t>What is this writer trying to say? </a:t>
            </a:r>
          </a:p>
          <a:p>
            <a:pPr marL="0" indent="0">
              <a:buNone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noted that your vehicle has been reported to have been parked improperly and you have consequently been issued with a penalty of £40 which must be paid in full within 30 days. 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 plain English, this writer is saying four things: </a:t>
            </a:r>
          </a:p>
          <a:p>
            <a:pPr marL="0" indent="0">
              <a:buNone/>
            </a:pPr>
            <a:r>
              <a:rPr lang="en-GB" dirty="0" smtClean="0"/>
              <a:t>1.  You parked in the 	wrong place. </a:t>
            </a:r>
          </a:p>
          <a:p>
            <a:pPr marL="0" indent="0">
              <a:buNone/>
            </a:pPr>
            <a:r>
              <a:rPr lang="en-GB" dirty="0" smtClean="0"/>
              <a:t>2.  We are fining you £40.</a:t>
            </a:r>
          </a:p>
          <a:p>
            <a:pPr marL="0" indent="0">
              <a:buNone/>
            </a:pPr>
            <a:r>
              <a:rPr lang="en-GB" dirty="0" smtClean="0"/>
              <a:t>3.  Please pay within 30 	days.</a:t>
            </a:r>
          </a:p>
          <a:p>
            <a:pPr marL="0" indent="0">
              <a:buNone/>
            </a:pPr>
            <a:r>
              <a:rPr lang="en-GB" dirty="0" smtClean="0"/>
              <a:t>4.   I am a pompous 	bureaucrat.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82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Style tips: </a:t>
            </a:r>
            <a:r>
              <a:rPr lang="en-GB" dirty="0" smtClean="0"/>
              <a:t>(2) Use “be”, not “get”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382676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b="1" dirty="0"/>
              <a:t>spoken 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English</a:t>
            </a:r>
            <a:r>
              <a:rPr lang="en-GB" dirty="0"/>
              <a:t>, </a:t>
            </a:r>
            <a:r>
              <a:rPr lang="en-GB" dirty="0" smtClean="0"/>
              <a:t>you </a:t>
            </a:r>
          </a:p>
          <a:p>
            <a:pPr marL="0" indent="0">
              <a:buNone/>
            </a:pPr>
            <a:r>
              <a:rPr lang="en-GB" dirty="0"/>
              <a:t>can </a:t>
            </a:r>
            <a:r>
              <a:rPr lang="en-GB" dirty="0" smtClean="0"/>
              <a:t>hear </a:t>
            </a:r>
          </a:p>
          <a:p>
            <a:pPr marL="0" indent="0">
              <a:buNone/>
            </a:pPr>
            <a:r>
              <a:rPr lang="en-GB" dirty="0"/>
              <a:t>people</a:t>
            </a:r>
          </a:p>
          <a:p>
            <a:pPr marL="0" indent="0">
              <a:buNone/>
            </a:pPr>
            <a:r>
              <a:rPr lang="en-GB" dirty="0" smtClean="0"/>
              <a:t>saying </a:t>
            </a:r>
          </a:p>
          <a:p>
            <a:pPr marL="0" indent="0">
              <a:buNone/>
            </a:pPr>
            <a:r>
              <a:rPr lang="en-GB" dirty="0" smtClean="0"/>
              <a:t>things like: </a:t>
            </a:r>
          </a:p>
          <a:p>
            <a:pPr marL="0" indent="0">
              <a:buNone/>
            </a:pPr>
            <a:r>
              <a:rPr lang="en-GB" b="1" i="1" dirty="0" smtClean="0">
                <a:solidFill>
                  <a:srgbClr val="669900"/>
                </a:solidFill>
              </a:rPr>
              <a:t>“We got nicked,” </a:t>
            </a:r>
            <a:r>
              <a:rPr lang="en-GB" dirty="0" smtClean="0"/>
              <a:t>or </a:t>
            </a:r>
            <a:r>
              <a:rPr lang="en-GB" b="1" i="1" dirty="0">
                <a:solidFill>
                  <a:srgbClr val="669900"/>
                </a:solidFill>
              </a:rPr>
              <a:t>“That’s how these things get done.”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That’s OK in informal speech – but </a:t>
            </a:r>
            <a:r>
              <a:rPr lang="en-GB" b="1" dirty="0"/>
              <a:t>don’t use it in your writing, </a:t>
            </a:r>
            <a:r>
              <a:rPr lang="en-GB" dirty="0"/>
              <a:t>except in dialogue.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b="1" dirty="0" smtClean="0">
                <a:solidFill>
                  <a:srgbClr val="C00000"/>
                </a:solidFill>
              </a:rPr>
              <a:t>standard written English</a:t>
            </a:r>
            <a:r>
              <a:rPr lang="en-GB" dirty="0" smtClean="0"/>
              <a:t>, we use the auxiliary verb (helping verb) </a:t>
            </a:r>
            <a:r>
              <a:rPr lang="en-GB" sz="3200" b="1" dirty="0" smtClean="0">
                <a:solidFill>
                  <a:srgbClr val="7030A0"/>
                </a:solidFill>
              </a:rPr>
              <a:t>“to be” </a:t>
            </a:r>
            <a:r>
              <a:rPr lang="en-GB" dirty="0" smtClean="0"/>
              <a:t>to form the passive voice. </a:t>
            </a:r>
          </a:p>
          <a:p>
            <a:pPr marL="0" indent="0">
              <a:buNone/>
            </a:pPr>
            <a:r>
              <a:rPr lang="en-GB" b="1" dirty="0" smtClean="0"/>
              <a:t>Not </a:t>
            </a:r>
            <a:r>
              <a:rPr lang="en-GB" dirty="0" smtClean="0"/>
              <a:t>“to get”.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28800"/>
            <a:ext cx="1489429" cy="176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Rewrite these sentences, using the correct form of the passive voice for </a:t>
            </a:r>
            <a:r>
              <a:rPr lang="en-GB" b="1" dirty="0" smtClean="0">
                <a:solidFill>
                  <a:srgbClr val="C00000"/>
                </a:solidFill>
              </a:rPr>
              <a:t>standard written English</a:t>
            </a:r>
            <a:r>
              <a:rPr lang="en-GB" dirty="0" smtClean="0"/>
              <a:t>: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en-GB" dirty="0" smtClean="0"/>
              <a:t>I got stung by a wasp. </a:t>
            </a:r>
          </a:p>
          <a:p>
            <a:r>
              <a:rPr lang="en-GB" dirty="0" smtClean="0"/>
              <a:t>Plants get pollinated by insects. </a:t>
            </a:r>
          </a:p>
          <a:p>
            <a:r>
              <a:rPr lang="en-GB" dirty="0" smtClean="0"/>
              <a:t>Proteins get broken down by enzymes in our guts. </a:t>
            </a:r>
          </a:p>
          <a:p>
            <a:r>
              <a:rPr lang="en-GB" dirty="0" smtClean="0"/>
              <a:t>Trespassers will get prosecuted.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 verb forms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have we learned? </a:t>
            </a:r>
          </a:p>
          <a:p>
            <a:pPr marL="0" indent="0">
              <a:buNone/>
            </a:pPr>
            <a:r>
              <a:rPr lang="en-GB" dirty="0" smtClean="0"/>
              <a:t>Tell your partner two things you now know about passive verbs. </a:t>
            </a:r>
          </a:p>
          <a:p>
            <a:pPr marL="0" indent="0">
              <a:buNone/>
            </a:pPr>
            <a:r>
              <a:rPr lang="en-GB" i="1" dirty="0" smtClean="0"/>
              <a:t>Listening skills: </a:t>
            </a:r>
          </a:p>
          <a:p>
            <a:pPr marL="0" indent="0">
              <a:buNone/>
            </a:pPr>
            <a:r>
              <a:rPr lang="en-GB" dirty="0" smtClean="0"/>
              <a:t>Be prepared to share with the class what your partner said to you.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17160"/>
            <a:ext cx="1143000" cy="1038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32" y="2708920"/>
            <a:ext cx="12700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Subject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object</a:t>
            </a:r>
            <a:r>
              <a:rPr lang="en-GB" dirty="0" smtClean="0"/>
              <a:t> (revision)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is the </a:t>
            </a:r>
            <a:r>
              <a:rPr lang="en-GB" b="1" dirty="0" smtClean="0">
                <a:solidFill>
                  <a:srgbClr val="C00000"/>
                </a:solidFill>
              </a:rPr>
              <a:t>subject </a:t>
            </a:r>
            <a:r>
              <a:rPr lang="en-GB" dirty="0" smtClean="0"/>
              <a:t>of each of these sentences? </a:t>
            </a:r>
          </a:p>
          <a:p>
            <a:pPr marL="0" indent="0">
              <a:buNone/>
            </a:pPr>
            <a:r>
              <a:rPr lang="en-GB" dirty="0" smtClean="0"/>
              <a:t>The dog barked. </a:t>
            </a:r>
          </a:p>
          <a:p>
            <a:pPr marL="0" indent="0">
              <a:buNone/>
            </a:pPr>
            <a:r>
              <a:rPr lang="en-GB" dirty="0" smtClean="0"/>
              <a:t>The dog bit me. </a:t>
            </a:r>
          </a:p>
          <a:p>
            <a:pPr marL="0" indent="0">
              <a:buNone/>
            </a:pPr>
            <a:r>
              <a:rPr lang="en-GB" dirty="0" smtClean="0"/>
              <a:t>I bit the dog. </a:t>
            </a:r>
          </a:p>
          <a:p>
            <a:pPr marL="0" indent="0">
              <a:buNone/>
            </a:pPr>
            <a:r>
              <a:rPr lang="en-GB" dirty="0" smtClean="0"/>
              <a:t>You must get off the bus. </a:t>
            </a:r>
          </a:p>
          <a:p>
            <a:pPr marL="0" indent="0">
              <a:buNone/>
            </a:pPr>
            <a:r>
              <a:rPr lang="en-GB" dirty="0" smtClean="0"/>
              <a:t>This bus goes to Leeds. </a:t>
            </a:r>
          </a:p>
          <a:p>
            <a:pPr marL="0" indent="0">
              <a:buNone/>
            </a:pPr>
            <a:r>
              <a:rPr lang="en-GB" dirty="0" smtClean="0"/>
              <a:t>I am a dog.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dirty="0">
                <a:solidFill>
                  <a:srgbClr val="C00000"/>
                </a:solidFill>
              </a:rPr>
              <a:t>dog </a:t>
            </a:r>
            <a:r>
              <a:rPr lang="en-GB" dirty="0"/>
              <a:t>barked.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dirty="0">
                <a:solidFill>
                  <a:srgbClr val="C00000"/>
                </a:solidFill>
              </a:rPr>
              <a:t>dog </a:t>
            </a:r>
            <a:r>
              <a:rPr lang="en-GB" dirty="0"/>
              <a:t>bit me.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I</a:t>
            </a:r>
            <a:r>
              <a:rPr lang="en-GB" dirty="0" smtClean="0"/>
              <a:t> </a:t>
            </a:r>
            <a:r>
              <a:rPr lang="en-GB" dirty="0"/>
              <a:t>bit the dog.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You</a:t>
            </a:r>
            <a:r>
              <a:rPr lang="en-GB" dirty="0" smtClean="0"/>
              <a:t> </a:t>
            </a:r>
            <a:r>
              <a:rPr lang="en-GB" dirty="0"/>
              <a:t>must get off the </a:t>
            </a:r>
            <a:r>
              <a:rPr lang="en-GB" dirty="0" smtClean="0"/>
              <a:t>bus.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This </a:t>
            </a:r>
            <a:r>
              <a:rPr lang="en-GB" dirty="0">
                <a:solidFill>
                  <a:srgbClr val="C00000"/>
                </a:solidFill>
              </a:rPr>
              <a:t>bus </a:t>
            </a:r>
            <a:r>
              <a:rPr lang="en-GB" dirty="0"/>
              <a:t>goes to Leeds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I</a:t>
            </a:r>
            <a:r>
              <a:rPr lang="en-GB" dirty="0" smtClean="0"/>
              <a:t> am a dog.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99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Subject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object </a:t>
            </a:r>
            <a:r>
              <a:rPr lang="en-GB" dirty="0" smtClean="0"/>
              <a:t>(revision)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is the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object</a:t>
            </a:r>
            <a:r>
              <a:rPr lang="en-GB" dirty="0" smtClean="0"/>
              <a:t> of each of these sentences? Do they all have an object?</a:t>
            </a:r>
          </a:p>
          <a:p>
            <a:pPr marL="0" indent="0">
              <a:buNone/>
            </a:pPr>
            <a:r>
              <a:rPr lang="en-GB" dirty="0" smtClean="0"/>
              <a:t>The dog barked. </a:t>
            </a:r>
          </a:p>
          <a:p>
            <a:pPr marL="0" indent="0">
              <a:buNone/>
            </a:pPr>
            <a:r>
              <a:rPr lang="en-GB" dirty="0" smtClean="0"/>
              <a:t>The dog bit me. </a:t>
            </a:r>
          </a:p>
          <a:p>
            <a:pPr marL="0" indent="0">
              <a:buNone/>
            </a:pPr>
            <a:r>
              <a:rPr lang="en-GB" dirty="0" smtClean="0"/>
              <a:t>I bit the dog. </a:t>
            </a:r>
          </a:p>
          <a:p>
            <a:pPr marL="0" indent="0">
              <a:buNone/>
            </a:pPr>
            <a:r>
              <a:rPr lang="en-GB" dirty="0" smtClean="0"/>
              <a:t>You must go to Leeds on the bus.</a:t>
            </a:r>
          </a:p>
          <a:p>
            <a:pPr marL="0" indent="0">
              <a:buNone/>
            </a:pPr>
            <a:r>
              <a:rPr lang="en-GB" dirty="0" smtClean="0"/>
              <a:t>I’m sharpening my pencil. </a:t>
            </a:r>
          </a:p>
          <a:p>
            <a:pPr marL="0" indent="0">
              <a:buNone/>
            </a:pPr>
            <a:r>
              <a:rPr lang="en-GB" dirty="0" smtClean="0"/>
              <a:t>Get a new pencil.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dog barked.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dog bit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me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dirty="0"/>
              <a:t>bit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the dog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must go to Leeds on the </a:t>
            </a:r>
            <a:r>
              <a:rPr lang="en-GB" dirty="0" smtClean="0"/>
              <a:t>bus.</a:t>
            </a:r>
          </a:p>
          <a:p>
            <a:pPr marL="0" indent="0">
              <a:buNone/>
            </a:pPr>
            <a:r>
              <a:rPr lang="en-GB" dirty="0" smtClean="0"/>
              <a:t>I’m </a:t>
            </a:r>
            <a:r>
              <a:rPr lang="en-GB" dirty="0"/>
              <a:t>sharpening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my pencil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Get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 new pencil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526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Discuss with a partner: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Every sentence must have a subject. 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True or false?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If you think it’s false, give an example of a </a:t>
            </a:r>
            <a:r>
              <a:rPr lang="en-GB" sz="4000" dirty="0" smtClean="0"/>
              <a:t>correctly formed sentence </a:t>
            </a:r>
            <a:r>
              <a:rPr lang="en-GB" sz="4000" dirty="0"/>
              <a:t>which has </a:t>
            </a:r>
            <a:r>
              <a:rPr lang="en-GB" sz="4000" b="1" dirty="0"/>
              <a:t>no subject.</a:t>
            </a:r>
            <a:r>
              <a:rPr lang="en-GB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72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sz="7200" b="1" dirty="0" smtClean="0">
                <a:solidFill>
                  <a:schemeClr val="bg2">
                    <a:lumMod val="90000"/>
                  </a:schemeClr>
                </a:solidFill>
              </a:rPr>
              <a:t>Example(s) here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400" y="-99392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      Discuss with a partner: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Every sentence must have an object. 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C00000"/>
                </a:solidFill>
              </a:rPr>
              <a:t>True or false? 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If you think it’s false, give an example of a </a:t>
            </a:r>
            <a:r>
              <a:rPr lang="en-GB" sz="4000" dirty="0" smtClean="0"/>
              <a:t>correctly formed sentence </a:t>
            </a:r>
            <a:r>
              <a:rPr lang="en-GB" sz="4000" dirty="0"/>
              <a:t>which has </a:t>
            </a:r>
            <a:r>
              <a:rPr lang="en-GB" sz="4000" b="1" dirty="0"/>
              <a:t>no </a:t>
            </a:r>
            <a:r>
              <a:rPr lang="en-GB" sz="4000" b="1" dirty="0" smtClean="0"/>
              <a:t>object</a:t>
            </a:r>
            <a:r>
              <a:rPr lang="en-GB" sz="4000" b="1" dirty="0"/>
              <a:t>.</a:t>
            </a:r>
            <a:r>
              <a:rPr lang="en-GB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7200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GB" sz="7200" b="1" dirty="0" smtClean="0">
                <a:solidFill>
                  <a:schemeClr val="bg2">
                    <a:lumMod val="90000"/>
                  </a:schemeClr>
                </a:solidFill>
              </a:rPr>
              <a:t>Example(s) here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1512168" cy="142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0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in order…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object       -      subject       -        verb :</a:t>
            </a:r>
          </a:p>
          <a:p>
            <a:pPr marL="0" indent="0">
              <a:buNone/>
            </a:pPr>
            <a:r>
              <a:rPr lang="en-GB" sz="3600" dirty="0" smtClean="0"/>
              <a:t>What is their usual order in an English sentence? </a:t>
            </a:r>
          </a:p>
          <a:p>
            <a:pPr marL="0" indent="0">
              <a:buNone/>
            </a:pPr>
            <a:r>
              <a:rPr lang="en-GB" sz="3600" dirty="0" smtClean="0"/>
              <a:t>Subject </a:t>
            </a:r>
          </a:p>
          <a:p>
            <a:pPr marL="0" indent="0">
              <a:buNone/>
            </a:pPr>
            <a:r>
              <a:rPr lang="en-GB" sz="3600" dirty="0" smtClean="0"/>
              <a:t>Verb </a:t>
            </a:r>
          </a:p>
          <a:p>
            <a:pPr marL="0" indent="0">
              <a:buNone/>
            </a:pPr>
            <a:r>
              <a:rPr lang="en-GB" sz="3600" dirty="0" smtClean="0"/>
              <a:t>Object 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39"/>
            <a:ext cx="1656184" cy="149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4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 passive verb lets us use the object of the action as the subject of the sentence.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dog bit me. (active verb) </a:t>
            </a:r>
          </a:p>
          <a:p>
            <a:pPr marL="0" indent="0">
              <a:buNone/>
            </a:pPr>
            <a:r>
              <a:rPr lang="en-GB" dirty="0" smtClean="0"/>
              <a:t>I was bitten by the dog. (passive verb) 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60849"/>
            <a:ext cx="3312368" cy="299585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5013176"/>
            <a:ext cx="2304256" cy="138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7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en-GB" dirty="0" smtClean="0"/>
              <a:t>Turn these active verb sentences into passive verb sentences: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3945265" cy="468052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Bees make honey.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chemeClr val="accent4"/>
                </a:solidFill>
              </a:rPr>
              <a:t>Honey is … 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The sun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warmed and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/>
              <a:t>d</a:t>
            </a:r>
            <a:r>
              <a:rPr lang="en-GB" dirty="0" smtClean="0"/>
              <a:t>ried him.  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A passing herd of buffalo nearly flattened us.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A projecting ledge of rock broke my fall.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700808"/>
            <a:ext cx="4186808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Honey is made by bees. 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smtClean="0">
                <a:solidFill>
                  <a:schemeClr val="accent4"/>
                </a:solidFill>
              </a:rPr>
              <a:t>  He was warmed and               	dried by the sun.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smtClean="0">
                <a:solidFill>
                  <a:schemeClr val="accent4"/>
                </a:solidFill>
              </a:rPr>
              <a:t> 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smtClean="0">
                <a:solidFill>
                  <a:schemeClr val="accent4"/>
                </a:solidFill>
              </a:rPr>
              <a:t>  We were nearly flattened by a passing herd of buffalo.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My fall was broken by a projecting ledge of rock.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76872"/>
            <a:ext cx="2437771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6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en-GB" dirty="0" smtClean="0"/>
              <a:t>Turn these passive verb sentences into active verb sentences: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3945265" cy="468052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 My fall was broken by a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projecting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ledge of rock. 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The robbers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were seen by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a member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dirty="0" smtClean="0"/>
              <a:t>of the public. 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700808"/>
            <a:ext cx="4186808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  </a:t>
            </a:r>
            <a:r>
              <a:rPr lang="en-GB" dirty="0"/>
              <a:t>A </a:t>
            </a:r>
            <a:r>
              <a:rPr lang="en-GB" dirty="0" smtClean="0"/>
              <a:t>projecting ledge of rock 		broke my fall.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A member of 		the public saw 		the robbers.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48879"/>
            <a:ext cx="3816424" cy="286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1028</Words>
  <Application>Microsoft Office PowerPoint</Application>
  <PresentationFormat>On-screen Show (4:3)</PresentationFormat>
  <Paragraphs>158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Berlin Sans FB Demi</vt:lpstr>
      <vt:lpstr>Calibri</vt:lpstr>
      <vt:lpstr>Times New Roman</vt:lpstr>
      <vt:lpstr>Office Theme</vt:lpstr>
      <vt:lpstr>Active  </vt:lpstr>
      <vt:lpstr>Subject and object (revision) </vt:lpstr>
      <vt:lpstr>Subject and object (revision) </vt:lpstr>
      <vt:lpstr>Discuss with a partner: </vt:lpstr>
      <vt:lpstr>       Discuss with a partner: </vt:lpstr>
      <vt:lpstr>All in order… </vt:lpstr>
      <vt:lpstr>Passive verbs</vt:lpstr>
      <vt:lpstr>Turn these active verb sentences into passive verb sentences: </vt:lpstr>
      <vt:lpstr>Turn these passive verb sentences into active verb sentences: </vt:lpstr>
      <vt:lpstr>Grammar nerds’ corner </vt:lpstr>
      <vt:lpstr>Identify the tense and voice of the verbs in these sentences: </vt:lpstr>
      <vt:lpstr>Now create your own sentence using: </vt:lpstr>
      <vt:lpstr>Sentences with two objects</vt:lpstr>
      <vt:lpstr>Sentences with two objects</vt:lpstr>
      <vt:lpstr>Sentences with two objects</vt:lpstr>
      <vt:lpstr>Style tips: (1) Don’t overdo it! </vt:lpstr>
      <vt:lpstr>Style tips: (2) Use “be”, not “get” </vt:lpstr>
      <vt:lpstr>Rewrite these sentences, using the correct form of the passive voice for standard written English: </vt:lpstr>
      <vt:lpstr>Passive verb forms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speech</dc:title>
  <dc:creator>user</dc:creator>
  <cp:lastModifiedBy>Rachel Everett</cp:lastModifiedBy>
  <cp:revision>32</cp:revision>
  <dcterms:created xsi:type="dcterms:W3CDTF">2015-10-13T07:19:03Z</dcterms:created>
  <dcterms:modified xsi:type="dcterms:W3CDTF">2020-11-24T17:55:27Z</dcterms:modified>
</cp:coreProperties>
</file>